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78" r:id="rId6"/>
    <p:sldId id="260" r:id="rId7"/>
    <p:sldId id="261" r:id="rId8"/>
    <p:sldId id="262" r:id="rId9"/>
    <p:sldId id="263" r:id="rId10"/>
    <p:sldId id="264" r:id="rId11"/>
    <p:sldId id="265" r:id="rId12"/>
    <p:sldId id="266" r:id="rId13"/>
    <p:sldId id="267" r:id="rId14"/>
    <p:sldId id="270" r:id="rId15"/>
    <p:sldId id="268" r:id="rId16"/>
    <p:sldId id="269" r:id="rId17"/>
    <p:sldId id="272" r:id="rId18"/>
    <p:sldId id="276" r:id="rId19"/>
    <p:sldId id="277" r:id="rId20"/>
    <p:sldId id="271" r:id="rId21"/>
    <p:sldId id="273" r:id="rId22"/>
    <p:sldId id="274" r:id="rId23"/>
    <p:sldId id="275" r:id="rId2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50" autoAdjust="0"/>
    <p:restoredTop sz="94660"/>
  </p:normalViewPr>
  <p:slideViewPr>
    <p:cSldViewPr>
      <p:cViewPr varScale="1">
        <p:scale>
          <a:sx n="74" d="100"/>
          <a:sy n="74" d="100"/>
        </p:scale>
        <p:origin x="-103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Ref idx="1002">
        <a:schemeClr val="bg2"/>
      </p:bgRef>
    </p:bg>
    <p:spTree>
      <p:nvGrpSpPr>
        <p:cNvPr id="1" name=""/>
        <p:cNvGrpSpPr/>
        <p:nvPr/>
      </p:nvGrpSpPr>
      <p:grpSpPr>
        <a:xfrm>
          <a:off x="0" y="0"/>
          <a:ext cx="0" cy="0"/>
          <a:chOff x="0" y="0"/>
          <a:chExt cx="0" cy="0"/>
        </a:xfrm>
      </p:grpSpPr>
      <p:sp>
        <p:nvSpPr>
          <p:cNvPr id="9" name="Titel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de-DE" smtClean="0"/>
              <a:t>Titelmasterformat durch Klicken bearbeiten</a:t>
            </a:r>
            <a:endParaRPr kumimoji="0" lang="en-US"/>
          </a:p>
        </p:txBody>
      </p:sp>
      <p:sp>
        <p:nvSpPr>
          <p:cNvPr id="17" name="Untertitel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30" name="Datumsplatzhalter 29"/>
          <p:cNvSpPr>
            <a:spLocks noGrp="1"/>
          </p:cNvSpPr>
          <p:nvPr>
            <p:ph type="dt" sz="half" idx="10"/>
          </p:nvPr>
        </p:nvSpPr>
        <p:spPr/>
        <p:txBody>
          <a:bodyPr/>
          <a:lstStyle/>
          <a:p>
            <a:fld id="{1BA50D42-C9CD-4801-B293-61D1F53EC57E}" type="datetimeFigureOut">
              <a:rPr lang="de-DE" smtClean="0"/>
              <a:pPr/>
              <a:t>25.11.2010</a:t>
            </a:fld>
            <a:endParaRPr lang="de-DE"/>
          </a:p>
        </p:txBody>
      </p:sp>
      <p:sp>
        <p:nvSpPr>
          <p:cNvPr id="19" name="Fußzeilenplatzhalter 18"/>
          <p:cNvSpPr>
            <a:spLocks noGrp="1"/>
          </p:cNvSpPr>
          <p:nvPr>
            <p:ph type="ftr" sz="quarter" idx="11"/>
          </p:nvPr>
        </p:nvSpPr>
        <p:spPr/>
        <p:txBody>
          <a:bodyPr/>
          <a:lstStyle/>
          <a:p>
            <a:endParaRPr lang="de-DE"/>
          </a:p>
        </p:txBody>
      </p:sp>
      <p:sp>
        <p:nvSpPr>
          <p:cNvPr id="27" name="Foliennummernplatzhalter 26"/>
          <p:cNvSpPr>
            <a:spLocks noGrp="1"/>
          </p:cNvSpPr>
          <p:nvPr>
            <p:ph type="sldNum" sz="quarter" idx="12"/>
          </p:nvPr>
        </p:nvSpPr>
        <p:spPr/>
        <p:txBody>
          <a:bodyPr/>
          <a:lstStyle/>
          <a:p>
            <a:fld id="{6C6AE60A-B69C-4790-82F7-3882EDF23186}" type="slidenum">
              <a:rPr lang="de-DE" smtClean="0"/>
              <a:pPr/>
              <a:t>‹Nr.›</a:t>
            </a:fld>
            <a:endParaRPr lang="de-DE"/>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1BA50D42-C9CD-4801-B293-61D1F53EC57E}" type="datetimeFigureOut">
              <a:rPr lang="de-DE" smtClean="0"/>
              <a:pPr/>
              <a:t>25.11.2010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914401"/>
            <a:ext cx="2057400" cy="5211763"/>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457200" y="914401"/>
            <a:ext cx="6019800" cy="5211763"/>
          </a:xfrm>
        </p:spPr>
        <p:txBody>
          <a:bodyPr vert="eaVer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1BA50D42-C9CD-4801-B293-61D1F53EC57E}" type="datetimeFigureOut">
              <a:rPr lang="de-DE" smtClean="0"/>
              <a:pPr/>
              <a:t>25.11.2010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Inhaltsplatzhalter 2"/>
          <p:cNvSpPr>
            <a:spLocks noGrp="1"/>
          </p:cNvSpPr>
          <p:nvPr>
            <p:ph idx="1"/>
          </p:nvPr>
        </p:nvSpPr>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1BA50D42-C9CD-4801-B293-61D1F53EC57E}" type="datetimeFigureOut">
              <a:rPr lang="de-DE" smtClean="0"/>
              <a:pPr/>
              <a:t>25.11.2010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bg>
      <p:bgRef idx="1002">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Textmasterformate durch Klicken bearbeiten</a:t>
            </a:r>
          </a:p>
        </p:txBody>
      </p:sp>
      <p:sp>
        <p:nvSpPr>
          <p:cNvPr id="4" name="Datumsplatzhalter 3"/>
          <p:cNvSpPr>
            <a:spLocks noGrp="1"/>
          </p:cNvSpPr>
          <p:nvPr>
            <p:ph type="dt" sz="half" idx="10"/>
          </p:nvPr>
        </p:nvSpPr>
        <p:spPr/>
        <p:txBody>
          <a:bodyPr/>
          <a:lstStyle/>
          <a:p>
            <a:fld id="{1BA50D42-C9CD-4801-B293-61D1F53EC57E}" type="datetimeFigureOut">
              <a:rPr lang="de-DE" smtClean="0"/>
              <a:pPr/>
              <a:t>25.11.2010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C6AE60A-B69C-4790-82F7-3882EDF23186}" type="slidenum">
              <a:rPr lang="de-DE" smtClean="0"/>
              <a:pPr/>
              <a:t>‹Nr.›</a:t>
            </a:fld>
            <a:endParaRPr lang="de-DE"/>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143000"/>
          </a:xfrm>
        </p:spPr>
        <p:txBody>
          <a:bodyPr/>
          <a:lstStyle/>
          <a:p>
            <a:r>
              <a:rPr kumimoji="0" lang="de-DE" smtClean="0"/>
              <a:t>Titelmasterformat durch Klicken bearbeiten</a:t>
            </a:r>
            <a:endParaRPr kumimoji="0" lang="en-US"/>
          </a:p>
        </p:txBody>
      </p:sp>
      <p:sp>
        <p:nvSpPr>
          <p:cNvPr id="3" name="Inhaltsplatzhalt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Inhaltsplatzhalt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5" name="Datumsplatzhalter 4"/>
          <p:cNvSpPr>
            <a:spLocks noGrp="1"/>
          </p:cNvSpPr>
          <p:nvPr>
            <p:ph type="dt" sz="half" idx="10"/>
          </p:nvPr>
        </p:nvSpPr>
        <p:spPr/>
        <p:txBody>
          <a:bodyPr/>
          <a:lstStyle/>
          <a:p>
            <a:fld id="{1BA50D42-C9CD-4801-B293-61D1F53EC57E}" type="datetimeFigureOut">
              <a:rPr lang="de-DE" smtClean="0"/>
              <a:pPr/>
              <a:t>25.11.2010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C6AE60A-B69C-4790-82F7-3882EDF23186}"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143000"/>
          </a:xfrm>
        </p:spPr>
        <p:txBody>
          <a:bodyPr tIns="45720" anchor="b"/>
          <a:lstStyle>
            <a:lvl1pPr>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Textmasterformate durch Klicken bearbeiten</a:t>
            </a:r>
          </a:p>
        </p:txBody>
      </p:sp>
      <p:sp>
        <p:nvSpPr>
          <p:cNvPr id="4" name="Textplatzhalt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Textmasterformate durch Klicken bearbeiten</a:t>
            </a:r>
          </a:p>
        </p:txBody>
      </p:sp>
      <p:sp>
        <p:nvSpPr>
          <p:cNvPr id="5" name="Inhaltsplatzhalt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6" name="Inhaltsplatzhalt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7" name="Datumsplatzhalter 6"/>
          <p:cNvSpPr>
            <a:spLocks noGrp="1"/>
          </p:cNvSpPr>
          <p:nvPr>
            <p:ph type="dt" sz="half" idx="10"/>
          </p:nvPr>
        </p:nvSpPr>
        <p:spPr/>
        <p:txBody>
          <a:bodyPr/>
          <a:lstStyle/>
          <a:p>
            <a:fld id="{1BA50D42-C9CD-4801-B293-61D1F53EC57E}" type="datetimeFigureOut">
              <a:rPr lang="de-DE" smtClean="0"/>
              <a:pPr/>
              <a:t>25.11.2010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6C6AE60A-B69C-4790-82F7-3882EDF23186}"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de-DE" smtClean="0"/>
              <a:t>Titelmasterformat durch Klicken bearbeiten</a:t>
            </a:r>
            <a:endParaRPr kumimoji="0" lang="en-US"/>
          </a:p>
        </p:txBody>
      </p:sp>
      <p:sp>
        <p:nvSpPr>
          <p:cNvPr id="3" name="Datumsplatzhalter 2"/>
          <p:cNvSpPr>
            <a:spLocks noGrp="1"/>
          </p:cNvSpPr>
          <p:nvPr>
            <p:ph type="dt" sz="half" idx="10"/>
          </p:nvPr>
        </p:nvSpPr>
        <p:spPr/>
        <p:txBody>
          <a:bodyPr/>
          <a:lstStyle/>
          <a:p>
            <a:fld id="{1BA50D42-C9CD-4801-B293-61D1F53EC57E}" type="datetimeFigureOut">
              <a:rPr lang="de-DE" smtClean="0"/>
              <a:pPr/>
              <a:t>25.11.2010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C6AE60A-B69C-4790-82F7-3882EDF23186}"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BA50D42-C9CD-4801-B293-61D1F53EC57E}" type="datetimeFigureOut">
              <a:rPr lang="de-DE" smtClean="0"/>
              <a:pPr/>
              <a:t>25.11.2010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6C6AE60A-B69C-4790-82F7-3882EDF23186}"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de-DE" smtClean="0"/>
              <a:t>Titelmasterformat durch Klicken bearbeiten</a:t>
            </a:r>
            <a:endParaRPr kumimoji="0" lang="en-US"/>
          </a:p>
        </p:txBody>
      </p:sp>
      <p:sp>
        <p:nvSpPr>
          <p:cNvPr id="3" name="Textplatzhalt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de-DE" smtClean="0"/>
              <a:t>Textmasterformate durch Klicken bearbeiten</a:t>
            </a:r>
          </a:p>
        </p:txBody>
      </p:sp>
      <p:sp>
        <p:nvSpPr>
          <p:cNvPr id="4" name="Inhaltsplatzhalt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5" name="Datumsplatzhalter 4"/>
          <p:cNvSpPr>
            <a:spLocks noGrp="1"/>
          </p:cNvSpPr>
          <p:nvPr>
            <p:ph type="dt" sz="half" idx="10"/>
          </p:nvPr>
        </p:nvSpPr>
        <p:spPr/>
        <p:txBody>
          <a:bodyPr/>
          <a:lstStyle/>
          <a:p>
            <a:fld id="{1BA50D42-C9CD-4801-B293-61D1F53EC57E}" type="datetimeFigureOut">
              <a:rPr lang="de-DE" smtClean="0"/>
              <a:pPr/>
              <a:t>25.11.2010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C6AE60A-B69C-4790-82F7-3882EDF23186}"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9" name="Eine Ecke des Rechtecks schneiden und abrunden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htwinkliges Dreieck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el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de-DE" smtClean="0"/>
              <a:t>Titelmasterformat durch Klicken bearbeiten</a:t>
            </a:r>
            <a:endParaRPr kumimoji="0" lang="en-US"/>
          </a:p>
        </p:txBody>
      </p:sp>
      <p:sp>
        <p:nvSpPr>
          <p:cNvPr id="4" name="Textplatzhalt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de-DE" smtClean="0"/>
              <a:t>Textmasterformate durch Klicken bearbeiten</a:t>
            </a:r>
          </a:p>
        </p:txBody>
      </p:sp>
      <p:sp>
        <p:nvSpPr>
          <p:cNvPr id="5" name="Datumsplatzhalter 4"/>
          <p:cNvSpPr>
            <a:spLocks noGrp="1"/>
          </p:cNvSpPr>
          <p:nvPr>
            <p:ph type="dt" sz="half" idx="10"/>
          </p:nvPr>
        </p:nvSpPr>
        <p:spPr/>
        <p:txBody>
          <a:bodyPr/>
          <a:lstStyle/>
          <a:p>
            <a:fld id="{1BA50D42-C9CD-4801-B293-61D1F53EC57E}" type="datetimeFigureOut">
              <a:rPr lang="de-DE" smtClean="0"/>
              <a:pPr/>
              <a:t>25.11.2010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a:xfrm>
            <a:off x="8077200" y="6356350"/>
            <a:ext cx="609600" cy="365125"/>
          </a:xfrm>
        </p:spPr>
        <p:txBody>
          <a:bodyPr/>
          <a:lstStyle/>
          <a:p>
            <a:fld id="{6C6AE60A-B69C-4790-82F7-3882EDF23186}" type="slidenum">
              <a:rPr lang="de-DE" smtClean="0"/>
              <a:pPr/>
              <a:t>‹Nr.›</a:t>
            </a:fld>
            <a:endParaRPr lang="de-DE"/>
          </a:p>
        </p:txBody>
      </p:sp>
      <p:sp>
        <p:nvSpPr>
          <p:cNvPr id="3" name="Bildplatzhalt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de-DE" smtClean="0"/>
              <a:t>Bild durch Klicken auf Symbol hinzufügen</a:t>
            </a:r>
            <a:endParaRPr kumimoji="0" lang="en-US" dirty="0"/>
          </a:p>
        </p:txBody>
      </p:sp>
      <p:sp>
        <p:nvSpPr>
          <p:cNvPr id="10" name="Freihand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ihand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ihand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ihand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elplatzhalt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de-DE" smtClean="0"/>
              <a:t>Titelmasterformat durch Klicken bearbeiten</a:t>
            </a:r>
            <a:endParaRPr kumimoji="0" lang="en-US"/>
          </a:p>
        </p:txBody>
      </p:sp>
      <p:sp>
        <p:nvSpPr>
          <p:cNvPr id="30" name="Textplatzhalt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de-DE" smtClean="0"/>
              <a:t>Textmasterformate durch Klicken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10" name="Datumsplatzhalt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BA50D42-C9CD-4801-B293-61D1F53EC57E}" type="datetimeFigureOut">
              <a:rPr lang="de-DE" smtClean="0"/>
              <a:pPr/>
              <a:t>25.11.2010</a:t>
            </a:fld>
            <a:endParaRPr lang="de-DE"/>
          </a:p>
        </p:txBody>
      </p:sp>
      <p:sp>
        <p:nvSpPr>
          <p:cNvPr id="22" name="Fußzeilenplatzhalt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de-DE"/>
          </a:p>
        </p:txBody>
      </p:sp>
      <p:sp>
        <p:nvSpPr>
          <p:cNvPr id="18" name="Foliennummernplatzhalt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C6AE60A-B69C-4790-82F7-3882EDF23186}" type="slidenum">
              <a:rPr lang="de-DE" smtClean="0"/>
              <a:pPr/>
              <a:t>‹Nr.›</a:t>
            </a:fld>
            <a:endParaRPr lang="de-DE"/>
          </a:p>
        </p:txBody>
      </p:sp>
      <p:grpSp>
        <p:nvGrpSpPr>
          <p:cNvPr id="2" name="Gruppieren 1"/>
          <p:cNvGrpSpPr/>
          <p:nvPr/>
        </p:nvGrpSpPr>
        <p:grpSpPr>
          <a:xfrm>
            <a:off x="-19017" y="202408"/>
            <a:ext cx="9180548" cy="649224"/>
            <a:chOff x="-19045" y="216550"/>
            <a:chExt cx="9180548" cy="649224"/>
          </a:xfrm>
        </p:grpSpPr>
        <p:sp>
          <p:nvSpPr>
            <p:cNvPr id="12" name="Freihand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ihand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3568" y="548680"/>
            <a:ext cx="7772400" cy="1470025"/>
          </a:xfrm>
        </p:spPr>
        <p:txBody>
          <a:bodyPr>
            <a:normAutofit fontScale="90000"/>
          </a:bodyPr>
          <a:lstStyle/>
          <a:p>
            <a:pPr algn="ctr"/>
            <a:r>
              <a:rPr lang="de-DE" dirty="0" smtClean="0"/>
              <a:t>Lebensraumwandel des </a:t>
            </a:r>
            <a:r>
              <a:rPr lang="de-DE" dirty="0" err="1" smtClean="0"/>
              <a:t>UHU´s</a:t>
            </a:r>
            <a:r>
              <a:rPr lang="de-DE" dirty="0" smtClean="0"/>
              <a:t> (Bubo </a:t>
            </a:r>
            <a:r>
              <a:rPr lang="de-DE" dirty="0" err="1" smtClean="0"/>
              <a:t>Bubo</a:t>
            </a:r>
            <a:r>
              <a:rPr lang="de-DE" dirty="0" smtClean="0"/>
              <a:t>)</a:t>
            </a:r>
            <a:endParaRPr lang="de-DE" dirty="0"/>
          </a:p>
        </p:txBody>
      </p:sp>
      <p:sp>
        <p:nvSpPr>
          <p:cNvPr id="3" name="Untertitel 2"/>
          <p:cNvSpPr>
            <a:spLocks noGrp="1"/>
          </p:cNvSpPr>
          <p:nvPr>
            <p:ph type="subTitle" idx="1"/>
          </p:nvPr>
        </p:nvSpPr>
        <p:spPr>
          <a:xfrm>
            <a:off x="1403648" y="4653136"/>
            <a:ext cx="6400800" cy="1752600"/>
          </a:xfrm>
        </p:spPr>
        <p:txBody>
          <a:bodyPr/>
          <a:lstStyle/>
          <a:p>
            <a:r>
              <a:rPr lang="de-DE" dirty="0" smtClean="0"/>
              <a:t>Erläuterung der Petition</a:t>
            </a:r>
          </a:p>
          <a:p>
            <a:r>
              <a:rPr lang="de-DE" b="1" u="sng" dirty="0" smtClean="0">
                <a:solidFill>
                  <a:schemeClr val="tx1"/>
                </a:solidFill>
              </a:rPr>
              <a:t>Änderung des Verfüllungsgesetzes </a:t>
            </a:r>
            <a:endParaRPr lang="de-DE" b="1" u="sng" dirty="0">
              <a:solidFill>
                <a:schemeClr val="tx1"/>
              </a:solidFill>
            </a:endParaRPr>
          </a:p>
        </p:txBody>
      </p:sp>
      <p:pic>
        <p:nvPicPr>
          <p:cNvPr id="5" name="Grafik 4" descr="IMG_7283.JPG"/>
          <p:cNvPicPr>
            <a:picLocks noChangeAspect="1"/>
          </p:cNvPicPr>
          <p:nvPr/>
        </p:nvPicPr>
        <p:blipFill>
          <a:blip r:embed="rId2" cstate="print"/>
          <a:stretch>
            <a:fillRect/>
          </a:stretch>
        </p:blipFill>
        <p:spPr>
          <a:xfrm>
            <a:off x="2627784" y="2060848"/>
            <a:ext cx="3923928" cy="261595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23528" y="908720"/>
            <a:ext cx="8363272" cy="5415880"/>
          </a:xfrm>
        </p:spPr>
        <p:txBody>
          <a:bodyPr/>
          <a:lstStyle/>
          <a:p>
            <a:r>
              <a:rPr lang="de-DE" dirty="0" smtClean="0"/>
              <a:t>Denn durch immer mehr Menschliche Einflüsse zunehmend wieder problematische Situation.</a:t>
            </a:r>
          </a:p>
          <a:p>
            <a:pPr>
              <a:buNone/>
            </a:pPr>
            <a:endParaRPr lang="de-DE" dirty="0" smtClean="0"/>
          </a:p>
          <a:p>
            <a:r>
              <a:rPr lang="de-DE" dirty="0" smtClean="0"/>
              <a:t>Ein großes Problem ist „Geocaching“. Die sogenannten Abseilcaches in sensiblen Gebieten.</a:t>
            </a:r>
          </a:p>
          <a:p>
            <a:endParaRPr lang="de-DE" dirty="0" smtClean="0"/>
          </a:p>
          <a:p>
            <a:r>
              <a:rPr lang="de-DE" dirty="0" smtClean="0"/>
              <a:t>Sportklettern an sensiblen Gebieten. </a:t>
            </a:r>
          </a:p>
          <a:p>
            <a:pPr>
              <a:buNone/>
            </a:pPr>
            <a:r>
              <a:rPr lang="de-DE" dirty="0" smtClean="0"/>
              <a:t>    Aber durchweg gute Zusammenarbeit mit Kletterern</a:t>
            </a:r>
          </a:p>
          <a:p>
            <a:pPr>
              <a:buNone/>
            </a:pPr>
            <a:endParaRPr lang="de-DE" dirty="0" smtClean="0"/>
          </a:p>
          <a:p>
            <a:r>
              <a:rPr lang="de-DE" dirty="0" smtClean="0"/>
              <a:t>Das sicherlich größte Problem in Rheinland Pfalz ist das „Verfüllungs- oder Urzustandsgesetz“</a:t>
            </a:r>
          </a:p>
          <a:p>
            <a:pPr>
              <a:buNone/>
            </a:pPr>
            <a:endParaRPr lang="de-DE" dirty="0" smtClean="0"/>
          </a:p>
          <a:p>
            <a:endParaRPr lang="de-DE"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04664"/>
            <a:ext cx="8229600" cy="1143000"/>
          </a:xfrm>
        </p:spPr>
        <p:txBody>
          <a:bodyPr>
            <a:normAutofit fontScale="90000"/>
          </a:bodyPr>
          <a:lstStyle/>
          <a:p>
            <a:pPr algn="ctr"/>
            <a:r>
              <a:rPr lang="de-DE" dirty="0" smtClean="0"/>
              <a:t>Urzustandsgesetz für Steinbruchbetreiber</a:t>
            </a:r>
            <a:endParaRPr lang="de-DE" dirty="0"/>
          </a:p>
        </p:txBody>
      </p:sp>
      <p:sp>
        <p:nvSpPr>
          <p:cNvPr id="3" name="Inhaltsplatzhalter 2"/>
          <p:cNvSpPr>
            <a:spLocks noGrp="1"/>
          </p:cNvSpPr>
          <p:nvPr>
            <p:ph idx="1"/>
          </p:nvPr>
        </p:nvSpPr>
        <p:spPr/>
        <p:txBody>
          <a:bodyPr/>
          <a:lstStyle/>
          <a:p>
            <a:pPr>
              <a:buNone/>
            </a:pPr>
            <a:r>
              <a:rPr lang="de-DE" dirty="0" smtClean="0"/>
              <a:t>   Als in den 40er, 50er, 60er Jahren Steinbrüche erschlossen wurden, wurde die Genehmigung nur erteilt, mit der Klausel, das Gebiet wieder so zu verlassen wie es vorgefunden wurde. Und das wurde in einem kurzen Gesetzestext festgehalten und seit dem nicht verändert. </a:t>
            </a:r>
          </a:p>
          <a:p>
            <a:pPr>
              <a:buNone/>
            </a:pPr>
            <a:endParaRPr lang="de-DE" dirty="0" smtClean="0"/>
          </a:p>
          <a:p>
            <a:pPr>
              <a:buNone/>
            </a:pPr>
            <a:r>
              <a:rPr lang="de-DE" dirty="0" smtClean="0"/>
              <a:t>„</a:t>
            </a:r>
            <a:r>
              <a:rPr lang="de-DE" u="sng" dirty="0" smtClean="0">
                <a:latin typeface="Berlin Sans FB" pitchFamily="34" charset="0"/>
              </a:rPr>
              <a:t>Damals war den Leuten aber nicht klar, welche Hervorragenden gebiete damit geschaffen wurden“</a:t>
            </a:r>
            <a:endParaRPr lang="de-DE" u="sng" dirty="0">
              <a:latin typeface="Berlin Sans FB"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Inhaltsplatzhalter 3" descr="Meerberg_vorher.JPG"/>
          <p:cNvPicPr>
            <a:picLocks noChangeAspect="1"/>
          </p:cNvPicPr>
          <p:nvPr/>
        </p:nvPicPr>
        <p:blipFill>
          <a:blip r:embed="rId2" cstate="print"/>
          <a:srcRect r="10813"/>
          <a:stretch>
            <a:fillRect/>
          </a:stretch>
        </p:blipFill>
        <p:spPr>
          <a:xfrm>
            <a:off x="142845" y="714356"/>
            <a:ext cx="8858311" cy="5715040"/>
          </a:xfrm>
          <a:prstGeom prst="rect">
            <a:avLst/>
          </a:prstGeom>
          <a:ln>
            <a:noFill/>
          </a:ln>
          <a:effectLst>
            <a:softEdge rad="112500"/>
          </a:effectLst>
        </p:spPr>
      </p:pic>
      <p:sp>
        <p:nvSpPr>
          <p:cNvPr id="5" name="Textfeld 4"/>
          <p:cNvSpPr txBox="1"/>
          <p:nvPr/>
        </p:nvSpPr>
        <p:spPr>
          <a:xfrm>
            <a:off x="3275856" y="908720"/>
            <a:ext cx="2626040" cy="461665"/>
          </a:xfrm>
          <a:prstGeom prst="rect">
            <a:avLst/>
          </a:prstGeom>
          <a:noFill/>
        </p:spPr>
        <p:txBody>
          <a:bodyPr wrap="none" rtlCol="0">
            <a:spAutoFit/>
          </a:bodyPr>
          <a:lstStyle/>
          <a:p>
            <a:r>
              <a:rPr lang="de-DE" sz="2400" dirty="0" smtClean="0"/>
              <a:t>Vor der Verfüllung</a:t>
            </a:r>
            <a:endParaRPr lang="de-DE"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Inhaltsplatzhalter 3" descr="Uhu Mehrberg.JPG"/>
          <p:cNvPicPr>
            <a:picLocks noChangeAspect="1"/>
          </p:cNvPicPr>
          <p:nvPr/>
        </p:nvPicPr>
        <p:blipFill>
          <a:blip r:embed="rId2" cstate="print"/>
          <a:stretch>
            <a:fillRect/>
          </a:stretch>
        </p:blipFill>
        <p:spPr>
          <a:xfrm>
            <a:off x="214282" y="642917"/>
            <a:ext cx="8665400" cy="5776933"/>
          </a:xfrm>
          <a:prstGeom prst="rect">
            <a:avLst/>
          </a:prstGeom>
          <a:ln>
            <a:noFill/>
          </a:ln>
          <a:effectLst>
            <a:softEdge rad="112500"/>
          </a:effectLst>
        </p:spPr>
      </p:pic>
      <p:sp>
        <p:nvSpPr>
          <p:cNvPr id="5" name="Textfeld 4"/>
          <p:cNvSpPr txBox="1"/>
          <p:nvPr/>
        </p:nvSpPr>
        <p:spPr>
          <a:xfrm>
            <a:off x="3275856" y="908720"/>
            <a:ext cx="2855397" cy="461665"/>
          </a:xfrm>
          <a:prstGeom prst="rect">
            <a:avLst/>
          </a:prstGeom>
          <a:noFill/>
        </p:spPr>
        <p:txBody>
          <a:bodyPr wrap="none" rtlCol="0">
            <a:spAutoFit/>
          </a:bodyPr>
          <a:lstStyle/>
          <a:p>
            <a:r>
              <a:rPr lang="de-DE" sz="2400" dirty="0" smtClean="0"/>
              <a:t>Nach der Verfüllung</a:t>
            </a:r>
            <a:endParaRPr lang="de-DE"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Uhu000 027.JPG"/>
          <p:cNvPicPr>
            <a:picLocks noGrp="1" noChangeAspect="1"/>
          </p:cNvPicPr>
          <p:nvPr>
            <p:ph idx="1"/>
          </p:nvPr>
        </p:nvPicPr>
        <p:blipFill>
          <a:blip r:embed="rId2" cstate="print"/>
          <a:stretch>
            <a:fillRect/>
          </a:stretch>
        </p:blipFill>
        <p:spPr>
          <a:xfrm>
            <a:off x="539552" y="908720"/>
            <a:ext cx="7992889" cy="5328592"/>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Was kommt nach dem Verfüllen?</a:t>
            </a:r>
            <a:endParaRPr lang="de-DE" dirty="0"/>
          </a:p>
        </p:txBody>
      </p:sp>
      <p:pic>
        <p:nvPicPr>
          <p:cNvPr id="6" name="Inhaltsplatzhalter 5" descr="1203680873.jpg"/>
          <p:cNvPicPr>
            <a:picLocks noGrp="1" noChangeAspect="1"/>
          </p:cNvPicPr>
          <p:nvPr>
            <p:ph idx="1"/>
          </p:nvPr>
        </p:nvPicPr>
        <p:blipFill>
          <a:blip r:embed="rId2" cstate="print"/>
          <a:stretch>
            <a:fillRect/>
          </a:stretch>
        </p:blipFill>
        <p:spPr>
          <a:xfrm>
            <a:off x="917712" y="1916833"/>
            <a:ext cx="7110672" cy="4306248"/>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Petition!</a:t>
            </a:r>
            <a:endParaRPr lang="de-DE" dirty="0"/>
          </a:p>
        </p:txBody>
      </p:sp>
      <p:sp>
        <p:nvSpPr>
          <p:cNvPr id="3" name="Inhaltsplatzhalter 2"/>
          <p:cNvSpPr>
            <a:spLocks noGrp="1"/>
          </p:cNvSpPr>
          <p:nvPr>
            <p:ph idx="1"/>
          </p:nvPr>
        </p:nvSpPr>
        <p:spPr/>
        <p:txBody>
          <a:bodyPr/>
          <a:lstStyle/>
          <a:p>
            <a:r>
              <a:rPr lang="de-DE" dirty="0" smtClean="0"/>
              <a:t>Vorschläge zur Gesetzesänderung</a:t>
            </a:r>
          </a:p>
          <a:p>
            <a:endParaRPr lang="de-DE" dirty="0" smtClean="0"/>
          </a:p>
          <a:p>
            <a:r>
              <a:rPr lang="de-DE" dirty="0" smtClean="0"/>
              <a:t>Anstatt Verfüllung, Absicherung der Steilhänge</a:t>
            </a:r>
          </a:p>
          <a:p>
            <a:pPr>
              <a:buNone/>
            </a:pPr>
            <a:endParaRPr lang="de-DE" dirty="0" smtClean="0"/>
          </a:p>
          <a:p>
            <a:r>
              <a:rPr lang="de-DE" dirty="0" smtClean="0"/>
              <a:t>Biodiversität erkennen und Inseln schaffen </a:t>
            </a:r>
          </a:p>
          <a:p>
            <a:pPr>
              <a:buNone/>
            </a:pPr>
            <a:endParaRPr lang="de-DE" dirty="0" smtClean="0"/>
          </a:p>
          <a:p>
            <a:r>
              <a:rPr lang="de-DE" dirty="0" smtClean="0"/>
              <a:t>Vereinfachung des Ankaufes von Flächen</a:t>
            </a:r>
          </a:p>
          <a:p>
            <a:pPr>
              <a:buNone/>
            </a:pPr>
            <a:endParaRPr lang="de-DE"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8" name="Inhaltsplatzhalter 7" descr="IMG_1733.JPG"/>
          <p:cNvPicPr>
            <a:picLocks noGrp="1" noChangeAspect="1"/>
          </p:cNvPicPr>
          <p:nvPr>
            <p:ph idx="1"/>
          </p:nvPr>
        </p:nvPicPr>
        <p:blipFill>
          <a:blip r:embed="rId2" cstate="print"/>
          <a:stretch>
            <a:fillRect/>
          </a:stretch>
        </p:blipFill>
        <p:spPr>
          <a:xfrm>
            <a:off x="1279922" y="1935163"/>
            <a:ext cx="6584156" cy="4389437"/>
          </a:xfrm>
        </p:spPr>
      </p:pic>
      <p:pic>
        <p:nvPicPr>
          <p:cNvPr id="9" name="Grafik 8" descr="IMdG_1734.jpg"/>
          <p:cNvPicPr>
            <a:picLocks noChangeAspect="1"/>
          </p:cNvPicPr>
          <p:nvPr/>
        </p:nvPicPr>
        <p:blipFill>
          <a:blip r:embed="rId3" cstate="print"/>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03950004.jpg"/>
          <p:cNvPicPr>
            <a:picLocks noGrp="1" noChangeAspect="1"/>
          </p:cNvPicPr>
          <p:nvPr>
            <p:ph idx="1"/>
          </p:nvPr>
        </p:nvPicPr>
        <p:blipFill>
          <a:blip r:embed="rId2" cstate="print"/>
          <a:stretch>
            <a:fillRect/>
          </a:stretch>
        </p:blipFill>
        <p:spPr>
          <a:xfrm>
            <a:off x="611560" y="692696"/>
            <a:ext cx="8057557" cy="5343872"/>
          </a:xfrm>
          <a:prstGeom prst="rect">
            <a:avLst/>
          </a:prstGeom>
          <a:ln>
            <a:noFill/>
          </a:ln>
          <a:effectLst>
            <a:softEdge rad="1125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5" descr="IMG_0115.JPG"/>
          <p:cNvPicPr>
            <a:picLocks noGrp="1" noChangeAspect="1"/>
          </p:cNvPicPr>
          <p:nvPr>
            <p:ph idx="1"/>
          </p:nvPr>
        </p:nvPicPr>
        <p:blipFill>
          <a:blip r:embed="rId2" cstate="print">
            <a:lum bright="31000" contrast="36000"/>
          </a:blip>
          <a:stretch>
            <a:fillRect/>
          </a:stretch>
        </p:blipFill>
        <p:spPr>
          <a:xfrm>
            <a:off x="678990" y="908720"/>
            <a:ext cx="7886788" cy="5256584"/>
          </a:xfrm>
          <a:prstGeom prst="rect">
            <a:avLst/>
          </a:prstGeom>
          <a:ln>
            <a:noFill/>
          </a:ln>
          <a:effectLst>
            <a:softEdge rad="112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8229600" cy="1143000"/>
          </a:xfrm>
        </p:spPr>
        <p:txBody>
          <a:bodyPr/>
          <a:lstStyle/>
          <a:p>
            <a:r>
              <a:rPr lang="de-DE" dirty="0" smtClean="0"/>
              <a:t>Der Uhu, ein Portrait</a:t>
            </a:r>
            <a:endParaRPr lang="de-DE" dirty="0"/>
          </a:p>
        </p:txBody>
      </p:sp>
      <p:sp>
        <p:nvSpPr>
          <p:cNvPr id="3" name="Inhaltsplatzhalter 2"/>
          <p:cNvSpPr>
            <a:spLocks noGrp="1"/>
          </p:cNvSpPr>
          <p:nvPr>
            <p:ph idx="1"/>
          </p:nvPr>
        </p:nvSpPr>
        <p:spPr>
          <a:xfrm>
            <a:off x="467544" y="1268760"/>
            <a:ext cx="8229600" cy="4389120"/>
          </a:xfrm>
        </p:spPr>
        <p:txBody>
          <a:bodyPr/>
          <a:lstStyle/>
          <a:p>
            <a:r>
              <a:rPr lang="de-DE" dirty="0" smtClean="0"/>
              <a:t>Die größte Eule der Welt</a:t>
            </a:r>
          </a:p>
          <a:p>
            <a:r>
              <a:rPr lang="de-DE" dirty="0" smtClean="0"/>
              <a:t>Zu erkennen an den Markanten Federohren!</a:t>
            </a:r>
          </a:p>
          <a:p>
            <a:endParaRPr lang="de-DE" dirty="0" smtClean="0"/>
          </a:p>
          <a:p>
            <a:endParaRPr lang="de-DE" dirty="0"/>
          </a:p>
        </p:txBody>
      </p:sp>
      <p:pic>
        <p:nvPicPr>
          <p:cNvPr id="4" name="Grafik 3" descr="IMG_7107.jpg"/>
          <p:cNvPicPr>
            <a:picLocks noChangeAspect="1"/>
          </p:cNvPicPr>
          <p:nvPr/>
        </p:nvPicPr>
        <p:blipFill>
          <a:blip r:embed="rId2" cstate="print"/>
          <a:stretch>
            <a:fillRect/>
          </a:stretch>
        </p:blipFill>
        <p:spPr>
          <a:xfrm>
            <a:off x="1403648" y="2132856"/>
            <a:ext cx="6624736" cy="4416491"/>
          </a:xfrm>
          <a:prstGeom prst="rect">
            <a:avLst/>
          </a:prstGeom>
        </p:spPr>
      </p:pic>
      <p:pic>
        <p:nvPicPr>
          <p:cNvPr id="5" name="Inhaltsplatzhalter 4" descr="Fotö0004.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1026" name="Picture 2"/>
          <p:cNvPicPr>
            <a:picLocks noGrp="1" noChangeAspect="1" noChangeArrowheads="1"/>
          </p:cNvPicPr>
          <p:nvPr>
            <p:ph idx="1"/>
          </p:nvPr>
        </p:nvPicPr>
        <p:blipFill>
          <a:blip r:embed="rId2" cstate="print"/>
          <a:srcRect/>
          <a:stretch>
            <a:fillRect/>
          </a:stretch>
        </p:blipFill>
        <p:spPr bwMode="auto">
          <a:xfrm>
            <a:off x="251520" y="908720"/>
            <a:ext cx="8600430" cy="57039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Uhu000 049.JPG"/>
          <p:cNvPicPr>
            <a:picLocks noGrp="1" noChangeAspect="1"/>
          </p:cNvPicPr>
          <p:nvPr>
            <p:ph idx="1"/>
          </p:nvPr>
        </p:nvPicPr>
        <p:blipFill>
          <a:blip r:embed="rId2" cstate="print"/>
          <a:stretch>
            <a:fillRect/>
          </a:stretch>
        </p:blipFill>
        <p:spPr>
          <a:xfrm>
            <a:off x="323528" y="620688"/>
            <a:ext cx="2926291" cy="4389437"/>
          </a:xfrm>
        </p:spPr>
      </p:pic>
      <p:pic>
        <p:nvPicPr>
          <p:cNvPr id="5" name="Grafik 4" descr="IMG_3973.JPG"/>
          <p:cNvPicPr>
            <a:picLocks noChangeAspect="1"/>
          </p:cNvPicPr>
          <p:nvPr/>
        </p:nvPicPr>
        <p:blipFill>
          <a:blip r:embed="rId3" cstate="print"/>
          <a:stretch>
            <a:fillRect/>
          </a:stretch>
        </p:blipFill>
        <p:spPr>
          <a:xfrm>
            <a:off x="3779912" y="0"/>
            <a:ext cx="4968552" cy="3312368"/>
          </a:xfrm>
          <a:prstGeom prst="rect">
            <a:avLst/>
          </a:prstGeom>
        </p:spPr>
      </p:pic>
      <p:pic>
        <p:nvPicPr>
          <p:cNvPr id="6" name="Grafik 5" descr="IMG_7717klein.jpg"/>
          <p:cNvPicPr>
            <a:picLocks noChangeAspect="1"/>
          </p:cNvPicPr>
          <p:nvPr/>
        </p:nvPicPr>
        <p:blipFill>
          <a:blip r:embed="rId4" cstate="print"/>
          <a:stretch>
            <a:fillRect/>
          </a:stretch>
        </p:blipFill>
        <p:spPr>
          <a:xfrm>
            <a:off x="3419872" y="3165088"/>
            <a:ext cx="5291554" cy="352942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IMG_7314klein.jpg"/>
          <p:cNvPicPr>
            <a:picLocks noGrp="1" noChangeAspect="1"/>
          </p:cNvPicPr>
          <p:nvPr>
            <p:ph idx="1"/>
          </p:nvPr>
        </p:nvPicPr>
        <p:blipFill>
          <a:blip r:embed="rId2" cstate="print"/>
          <a:stretch>
            <a:fillRect/>
          </a:stretch>
        </p:blipFill>
        <p:spPr>
          <a:xfrm rot="5400000">
            <a:off x="-1141885" y="1141883"/>
            <a:ext cx="6858002" cy="4574234"/>
          </a:xfrm>
        </p:spPr>
      </p:pic>
      <p:pic>
        <p:nvPicPr>
          <p:cNvPr id="5" name="Grafik 4" descr="IMG_7126neuklein.jpg"/>
          <p:cNvPicPr>
            <a:picLocks noChangeAspect="1"/>
          </p:cNvPicPr>
          <p:nvPr/>
        </p:nvPicPr>
        <p:blipFill>
          <a:blip r:embed="rId3" cstate="print"/>
          <a:stretch>
            <a:fillRect/>
          </a:stretch>
        </p:blipFill>
        <p:spPr>
          <a:xfrm>
            <a:off x="4679504" y="-38877"/>
            <a:ext cx="4464496" cy="6896877"/>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e-DE" dirty="0" smtClean="0"/>
              <a:t>Vielen Dank für die Aufmerksamkeit</a:t>
            </a:r>
            <a:endParaRPr lang="de-DE" dirty="0"/>
          </a:p>
        </p:txBody>
      </p:sp>
      <p:pic>
        <p:nvPicPr>
          <p:cNvPr id="4" name="Inhaltsplatzhalter 3" descr="Uhu000 044.JPG"/>
          <p:cNvPicPr>
            <a:picLocks noGrp="1" noChangeAspect="1"/>
          </p:cNvPicPr>
          <p:nvPr>
            <p:ph idx="1"/>
          </p:nvPr>
        </p:nvPicPr>
        <p:blipFill>
          <a:blip r:embed="rId2" cstate="print"/>
          <a:stretch>
            <a:fillRect/>
          </a:stretch>
        </p:blipFill>
        <p:spPr>
          <a:xfrm>
            <a:off x="1342314" y="1935163"/>
            <a:ext cx="6459372" cy="438943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332656"/>
            <a:ext cx="8229600" cy="1143000"/>
          </a:xfrm>
        </p:spPr>
        <p:txBody>
          <a:bodyPr/>
          <a:lstStyle/>
          <a:p>
            <a:r>
              <a:rPr lang="de-DE" dirty="0" smtClean="0"/>
              <a:t>Besonderheiten und Nahrung</a:t>
            </a:r>
            <a:endParaRPr lang="de-DE" dirty="0"/>
          </a:p>
        </p:txBody>
      </p:sp>
      <p:sp>
        <p:nvSpPr>
          <p:cNvPr id="3" name="Inhaltsplatzhalter 2"/>
          <p:cNvSpPr>
            <a:spLocks noGrp="1"/>
          </p:cNvSpPr>
          <p:nvPr>
            <p:ph idx="1"/>
          </p:nvPr>
        </p:nvSpPr>
        <p:spPr/>
        <p:txBody>
          <a:bodyPr>
            <a:normAutofit fontScale="92500"/>
          </a:bodyPr>
          <a:lstStyle/>
          <a:p>
            <a:r>
              <a:rPr lang="de-DE" dirty="0" smtClean="0"/>
              <a:t>Besonders große Krallen      </a:t>
            </a:r>
          </a:p>
          <a:p>
            <a:r>
              <a:rPr lang="de-DE" dirty="0" smtClean="0"/>
              <a:t>Standort treu zu 80 Prozent</a:t>
            </a:r>
          </a:p>
          <a:p>
            <a:r>
              <a:rPr lang="de-DE" dirty="0" smtClean="0"/>
              <a:t>Stark gefährdet.</a:t>
            </a:r>
          </a:p>
          <a:p>
            <a:r>
              <a:rPr lang="de-DE" dirty="0" smtClean="0"/>
              <a:t>Großes Beutespektrum</a:t>
            </a:r>
          </a:p>
          <a:p>
            <a:endParaRPr lang="de-DE" dirty="0" smtClean="0"/>
          </a:p>
          <a:p>
            <a:pPr>
              <a:buNone/>
            </a:pPr>
            <a:r>
              <a:rPr lang="de-DE" dirty="0" smtClean="0"/>
              <a:t>         -  Mäuse, Ratten, Fuchs, Hund, Katze, </a:t>
            </a:r>
            <a:r>
              <a:rPr lang="de-DE" dirty="0" err="1" smtClean="0"/>
              <a:t>Igel,Greifvögel</a:t>
            </a:r>
            <a:endParaRPr lang="de-DE" dirty="0" smtClean="0"/>
          </a:p>
          <a:p>
            <a:pPr>
              <a:buNone/>
            </a:pPr>
            <a:r>
              <a:rPr lang="de-DE" dirty="0" smtClean="0"/>
              <a:t>             andere Eulen, jegliche Vögel, Rehkitz, Aas. </a:t>
            </a:r>
          </a:p>
          <a:p>
            <a:pPr>
              <a:buNone/>
            </a:pPr>
            <a:endParaRPr lang="de-DE" dirty="0" smtClean="0"/>
          </a:p>
          <a:p>
            <a:pPr>
              <a:buNone/>
            </a:pPr>
            <a:r>
              <a:rPr lang="de-DE" dirty="0" smtClean="0"/>
              <a:t>   Eigene Untersuchung ergaben im Gewölle des </a:t>
            </a:r>
            <a:r>
              <a:rPr lang="de-DE" dirty="0" err="1" smtClean="0"/>
              <a:t>Uhu´s</a:t>
            </a:r>
            <a:r>
              <a:rPr lang="de-DE" dirty="0" smtClean="0"/>
              <a:t> alleine 16 Mäusearten</a:t>
            </a:r>
          </a:p>
        </p:txBody>
      </p:sp>
      <p:pic>
        <p:nvPicPr>
          <p:cNvPr id="4" name="Inhaltsplatzhalter 3" descr="gewoelle.jpg"/>
          <p:cNvPicPr>
            <a:picLocks noChangeAspect="1"/>
          </p:cNvPicPr>
          <p:nvPr/>
        </p:nvPicPr>
        <p:blipFill>
          <a:blip r:embed="rId2" cstate="print"/>
          <a:stretch>
            <a:fillRect/>
          </a:stretch>
        </p:blipFill>
        <p:spPr>
          <a:xfrm>
            <a:off x="4644008" y="1484784"/>
            <a:ext cx="4453698" cy="259228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Vorkommen des Bubo </a:t>
            </a:r>
            <a:r>
              <a:rPr lang="de-DE" dirty="0" err="1" smtClean="0"/>
              <a:t>Bubo</a:t>
            </a:r>
            <a:endParaRPr lang="de-DE" dirty="0"/>
          </a:p>
        </p:txBody>
      </p:sp>
      <p:pic>
        <p:nvPicPr>
          <p:cNvPr id="4" name="Inhaltsplatzhalter 3" descr="Bubu_bubo_dis.png"/>
          <p:cNvPicPr>
            <a:picLocks noGrp="1" noChangeAspect="1"/>
          </p:cNvPicPr>
          <p:nvPr>
            <p:ph idx="1"/>
          </p:nvPr>
        </p:nvPicPr>
        <p:blipFill>
          <a:blip r:embed="rId2" cstate="print"/>
          <a:stretch>
            <a:fillRect/>
          </a:stretch>
        </p:blipFill>
        <p:spPr>
          <a:xfrm>
            <a:off x="457200" y="2234505"/>
            <a:ext cx="8229600" cy="3790752"/>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1026" name="Picture 2"/>
          <p:cNvPicPr>
            <a:picLocks noGrp="1" noChangeAspect="1" noChangeArrowheads="1"/>
          </p:cNvPicPr>
          <p:nvPr>
            <p:ph idx="1"/>
          </p:nvPr>
        </p:nvPicPr>
        <p:blipFill>
          <a:blip r:embed="rId2" cstate="print"/>
          <a:srcRect/>
          <a:stretch>
            <a:fillRect/>
          </a:stretch>
        </p:blipFill>
        <p:spPr bwMode="auto">
          <a:xfrm>
            <a:off x="899592" y="-1"/>
            <a:ext cx="6696744" cy="6745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8229600" cy="1143000"/>
          </a:xfrm>
        </p:spPr>
        <p:txBody>
          <a:bodyPr/>
          <a:lstStyle/>
          <a:p>
            <a:pPr algn="ctr"/>
            <a:r>
              <a:rPr lang="de-DE" dirty="0" smtClean="0"/>
              <a:t>Der Lebensraum bei uns</a:t>
            </a:r>
            <a:endParaRPr lang="de-DE" dirty="0"/>
          </a:p>
        </p:txBody>
      </p:sp>
      <p:sp>
        <p:nvSpPr>
          <p:cNvPr id="3" name="Inhaltsplatzhalter 2"/>
          <p:cNvSpPr>
            <a:spLocks noGrp="1"/>
          </p:cNvSpPr>
          <p:nvPr>
            <p:ph idx="1"/>
          </p:nvPr>
        </p:nvSpPr>
        <p:spPr>
          <a:xfrm>
            <a:off x="457200" y="1772816"/>
            <a:ext cx="8291264" cy="4551784"/>
          </a:xfrm>
        </p:spPr>
        <p:txBody>
          <a:bodyPr/>
          <a:lstStyle/>
          <a:p>
            <a:pPr>
              <a:buNone/>
            </a:pPr>
            <a:r>
              <a:rPr lang="de-DE" dirty="0" smtClean="0"/>
              <a:t>Wir unterscheiden hier zwischen Sekundärbiotopen und</a:t>
            </a:r>
          </a:p>
          <a:p>
            <a:pPr>
              <a:buNone/>
            </a:pPr>
            <a:r>
              <a:rPr lang="de-DE" dirty="0" smtClean="0"/>
              <a:t>Naturbiotopen.</a:t>
            </a:r>
          </a:p>
          <a:p>
            <a:pPr>
              <a:buNone/>
            </a:pPr>
            <a:endParaRPr lang="de-DE" dirty="0"/>
          </a:p>
        </p:txBody>
      </p:sp>
      <p:graphicFrame>
        <p:nvGraphicFramePr>
          <p:cNvPr id="4" name="Tabelle 3"/>
          <p:cNvGraphicFramePr>
            <a:graphicFrameLocks noGrp="1"/>
          </p:cNvGraphicFramePr>
          <p:nvPr/>
        </p:nvGraphicFramePr>
        <p:xfrm>
          <a:off x="899592" y="2996952"/>
          <a:ext cx="7128792" cy="2651760"/>
        </p:xfrm>
        <a:graphic>
          <a:graphicData uri="http://schemas.openxmlformats.org/drawingml/2006/table">
            <a:tbl>
              <a:tblPr firstRow="1" bandRow="1">
                <a:tableStyleId>{5C22544A-7EE6-4342-B048-85BDC9FD1C3A}</a:tableStyleId>
              </a:tblPr>
              <a:tblGrid>
                <a:gridCol w="3564396"/>
                <a:gridCol w="3564396"/>
              </a:tblGrid>
              <a:tr h="351779">
                <a:tc>
                  <a:txBody>
                    <a:bodyPr/>
                    <a:lstStyle/>
                    <a:p>
                      <a:r>
                        <a:rPr lang="de-DE" dirty="0" smtClean="0"/>
                        <a:t>Sekundärbiotope (u.a.Urbane)</a:t>
                      </a:r>
                      <a:endParaRPr lang="de-DE" dirty="0"/>
                    </a:p>
                  </a:txBody>
                  <a:tcPr/>
                </a:tc>
                <a:tc>
                  <a:txBody>
                    <a:bodyPr/>
                    <a:lstStyle/>
                    <a:p>
                      <a:r>
                        <a:rPr lang="de-DE" dirty="0" smtClean="0"/>
                        <a:t>Naturbiotope</a:t>
                      </a:r>
                      <a:endParaRPr lang="de-DE" dirty="0"/>
                    </a:p>
                  </a:txBody>
                  <a:tcPr/>
                </a:tc>
              </a:tr>
              <a:tr h="2168501">
                <a:tc>
                  <a:txBody>
                    <a:bodyPr/>
                    <a:lstStyle/>
                    <a:p>
                      <a:endParaRPr lang="de-DE" dirty="0" smtClean="0"/>
                    </a:p>
                    <a:p>
                      <a:r>
                        <a:rPr lang="de-DE" dirty="0" smtClean="0"/>
                        <a:t>Steinbrüche,</a:t>
                      </a:r>
                      <a:r>
                        <a:rPr lang="de-DE" baseline="0" dirty="0" smtClean="0"/>
                        <a:t> Abbrüche</a:t>
                      </a:r>
                    </a:p>
                    <a:p>
                      <a:r>
                        <a:rPr lang="de-DE" baseline="0" dirty="0" smtClean="0"/>
                        <a:t>Kirchen,</a:t>
                      </a:r>
                    </a:p>
                    <a:p>
                      <a:r>
                        <a:rPr lang="de-DE" baseline="0" dirty="0" smtClean="0"/>
                        <a:t>Brücken, </a:t>
                      </a:r>
                    </a:p>
                    <a:p>
                      <a:r>
                        <a:rPr lang="de-DE" baseline="0" dirty="0" smtClean="0"/>
                        <a:t>Alle möglichen Bauwerke</a:t>
                      </a:r>
                    </a:p>
                    <a:p>
                      <a:r>
                        <a:rPr lang="de-DE" baseline="0" dirty="0" smtClean="0"/>
                        <a:t>Kunsthorste auf Bäumen</a:t>
                      </a:r>
                    </a:p>
                  </a:txBody>
                  <a:tcPr/>
                </a:tc>
                <a:tc>
                  <a:txBody>
                    <a:bodyPr/>
                    <a:lstStyle/>
                    <a:p>
                      <a:endParaRPr lang="de-DE" dirty="0" smtClean="0"/>
                    </a:p>
                    <a:p>
                      <a:r>
                        <a:rPr lang="de-DE" dirty="0" smtClean="0"/>
                        <a:t>Naturfelsen, </a:t>
                      </a:r>
                    </a:p>
                    <a:p>
                      <a:r>
                        <a:rPr lang="de-DE" dirty="0" smtClean="0"/>
                        <a:t>Bäume, vorhandene Baumhorste,</a:t>
                      </a:r>
                    </a:p>
                    <a:p>
                      <a:r>
                        <a:rPr lang="de-DE" dirty="0" smtClean="0"/>
                        <a:t>Wurzelteller,</a:t>
                      </a:r>
                      <a:r>
                        <a:rPr lang="de-DE" baseline="0" dirty="0" smtClean="0"/>
                        <a:t> </a:t>
                      </a:r>
                    </a:p>
                    <a:p>
                      <a:r>
                        <a:rPr lang="de-DE" baseline="0" dirty="0" smtClean="0"/>
                        <a:t>Boden</a:t>
                      </a:r>
                    </a:p>
                    <a:p>
                      <a:endParaRPr lang="de-DE" baseline="0" dirty="0" smtClean="0"/>
                    </a:p>
                    <a:p>
                      <a:endParaRPr lang="de-DE" baseline="0" dirty="0" smtClean="0"/>
                    </a:p>
                    <a:p>
                      <a:endParaRPr lang="de-DE" dirty="0" smtClean="0"/>
                    </a:p>
                  </a:txBody>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alles 313.JPG"/>
          <p:cNvPicPr>
            <a:picLocks noGrp="1" noChangeAspect="1"/>
          </p:cNvPicPr>
          <p:nvPr>
            <p:ph idx="1"/>
          </p:nvPr>
        </p:nvPicPr>
        <p:blipFill>
          <a:blip r:embed="rId2" cstate="print"/>
          <a:stretch>
            <a:fillRect/>
          </a:stretch>
        </p:blipFill>
        <p:spPr>
          <a:xfrm>
            <a:off x="0" y="0"/>
            <a:ext cx="4572000" cy="3284984"/>
          </a:xfrm>
        </p:spPr>
      </p:pic>
      <p:pic>
        <p:nvPicPr>
          <p:cNvPr id="5" name="Grafik 4" descr="IMG_7542.JPG"/>
          <p:cNvPicPr>
            <a:picLocks noChangeAspect="1"/>
          </p:cNvPicPr>
          <p:nvPr/>
        </p:nvPicPr>
        <p:blipFill>
          <a:blip r:embed="rId3" cstate="print"/>
          <a:stretch>
            <a:fillRect/>
          </a:stretch>
        </p:blipFill>
        <p:spPr>
          <a:xfrm>
            <a:off x="4572000" y="0"/>
            <a:ext cx="4572000" cy="6858000"/>
          </a:xfrm>
          <a:prstGeom prst="rect">
            <a:avLst/>
          </a:prstGeom>
        </p:spPr>
      </p:pic>
      <p:pic>
        <p:nvPicPr>
          <p:cNvPr id="6" name="Grafik 5" descr="Fischadlerhorst 009klein.jpg"/>
          <p:cNvPicPr>
            <a:picLocks noChangeAspect="1"/>
          </p:cNvPicPr>
          <p:nvPr/>
        </p:nvPicPr>
        <p:blipFill>
          <a:blip r:embed="rId4" cstate="print"/>
          <a:stretch>
            <a:fillRect/>
          </a:stretch>
        </p:blipFill>
        <p:spPr>
          <a:xfrm>
            <a:off x="0" y="3280195"/>
            <a:ext cx="4572000" cy="3577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imm001_2.jpg"/>
          <p:cNvPicPr>
            <a:picLocks noGrp="1" noChangeAspect="1"/>
          </p:cNvPicPr>
          <p:nvPr>
            <p:ph idx="1"/>
          </p:nvPr>
        </p:nvPicPr>
        <p:blipFill>
          <a:blip r:embed="rId2" cstate="print"/>
          <a:stretch>
            <a:fillRect/>
          </a:stretch>
        </p:blipFill>
        <p:spPr>
          <a:xfrm>
            <a:off x="0" y="1"/>
            <a:ext cx="5143499" cy="3428999"/>
          </a:xfrm>
        </p:spPr>
      </p:pic>
      <p:pic>
        <p:nvPicPr>
          <p:cNvPr id="5" name="Grafik 4" descr="IMG_7406.JPG"/>
          <p:cNvPicPr>
            <a:picLocks noChangeAspect="1"/>
          </p:cNvPicPr>
          <p:nvPr/>
        </p:nvPicPr>
        <p:blipFill>
          <a:blip r:embed="rId3" cstate="print"/>
          <a:stretch>
            <a:fillRect/>
          </a:stretch>
        </p:blipFill>
        <p:spPr>
          <a:xfrm>
            <a:off x="2987824" y="2753883"/>
            <a:ext cx="6156176" cy="41041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e-DE" dirty="0" smtClean="0"/>
              <a:t>Gefahren und </a:t>
            </a:r>
            <a:br>
              <a:rPr lang="de-DE" dirty="0" smtClean="0"/>
            </a:br>
            <a:r>
              <a:rPr lang="de-DE" dirty="0" smtClean="0"/>
              <a:t>Hauptprädator des Uhu. </a:t>
            </a:r>
            <a:endParaRPr lang="de-DE" dirty="0"/>
          </a:p>
        </p:txBody>
      </p:sp>
      <p:sp>
        <p:nvSpPr>
          <p:cNvPr id="3" name="Inhaltsplatzhalter 2"/>
          <p:cNvSpPr>
            <a:spLocks noGrp="1"/>
          </p:cNvSpPr>
          <p:nvPr>
            <p:ph idx="1"/>
          </p:nvPr>
        </p:nvSpPr>
        <p:spPr/>
        <p:txBody>
          <a:bodyPr/>
          <a:lstStyle/>
          <a:p>
            <a:r>
              <a:rPr lang="de-DE" dirty="0" smtClean="0"/>
              <a:t>Der Uhu hat keine natürlichen Feinde in Deutschland</a:t>
            </a:r>
          </a:p>
          <a:p>
            <a:r>
              <a:rPr lang="de-DE" dirty="0" smtClean="0"/>
              <a:t>Prädatoren können auch Wildschweine, Füchse und Hunde sein, aber nur im juvenilen Zustand der Uhus. </a:t>
            </a:r>
          </a:p>
          <a:p>
            <a:r>
              <a:rPr lang="de-DE" dirty="0" smtClean="0"/>
              <a:t>Der Hauptprädator ist der Mensch ( Wie so oft)</a:t>
            </a:r>
          </a:p>
          <a:p>
            <a:r>
              <a:rPr lang="de-DE" dirty="0" smtClean="0"/>
              <a:t>Durch die Jagd in den 70ern komplett ausgerottet.</a:t>
            </a:r>
          </a:p>
          <a:p>
            <a:pPr>
              <a:buNone/>
            </a:pPr>
            <a:r>
              <a:rPr lang="de-DE" sz="2000" dirty="0" smtClean="0"/>
              <a:t>          (Bestand aber durch immer noch laufendes </a:t>
            </a:r>
          </a:p>
          <a:p>
            <a:pPr>
              <a:buNone/>
            </a:pPr>
            <a:r>
              <a:rPr lang="de-DE" sz="2000" dirty="0" smtClean="0"/>
              <a:t>           Auswilderungsprogramm stabil)</a:t>
            </a:r>
          </a:p>
        </p:txBody>
      </p:sp>
      <p:sp>
        <p:nvSpPr>
          <p:cNvPr id="4" name="Rechteck 3"/>
          <p:cNvSpPr/>
          <p:nvPr/>
        </p:nvSpPr>
        <p:spPr>
          <a:xfrm>
            <a:off x="251520" y="5157192"/>
            <a:ext cx="8663654" cy="923330"/>
          </a:xfrm>
          <a:prstGeom prst="rect">
            <a:avLst/>
          </a:prstGeom>
          <a:noFill/>
        </p:spPr>
        <p:txBody>
          <a:bodyPr wrap="none" lIns="91440" tIns="45720" rIns="91440" bIns="45720">
            <a:spAutoFit/>
          </a:bodyPr>
          <a:lstStyle/>
          <a:p>
            <a:pPr algn="ctr"/>
            <a:r>
              <a:rPr lang="de-DE"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Aber kein Grund zu feiern</a:t>
            </a:r>
            <a:endParaRPr lang="de-DE"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yperion">
  <a:themeElements>
    <a:clrScheme name="Hyper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Hyperion">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Hyperion">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0</TotalTime>
  <Words>346</Words>
  <Application>Microsoft Office PowerPoint</Application>
  <PresentationFormat>Bildschirmpräsentation (4:3)</PresentationFormat>
  <Paragraphs>66</Paragraphs>
  <Slides>23</Slides>
  <Notes>0</Notes>
  <HiddenSlides>0</HiddenSlides>
  <MMClips>0</MMClips>
  <ScaleCrop>false</ScaleCrop>
  <HeadingPairs>
    <vt:vector size="4" baseType="variant">
      <vt:variant>
        <vt:lpstr>Design</vt:lpstr>
      </vt:variant>
      <vt:variant>
        <vt:i4>1</vt:i4>
      </vt:variant>
      <vt:variant>
        <vt:lpstr>Folientitel</vt:lpstr>
      </vt:variant>
      <vt:variant>
        <vt:i4>23</vt:i4>
      </vt:variant>
    </vt:vector>
  </HeadingPairs>
  <TitlesOfParts>
    <vt:vector size="24" baseType="lpstr">
      <vt:lpstr>Hyperion</vt:lpstr>
      <vt:lpstr>Lebensraumwandel des UHU´s (Bubo Bubo)</vt:lpstr>
      <vt:lpstr>Der Uhu, ein Portrait</vt:lpstr>
      <vt:lpstr>Besonderheiten und Nahrung</vt:lpstr>
      <vt:lpstr>Vorkommen des Bubo Bubo</vt:lpstr>
      <vt:lpstr>Folie 5</vt:lpstr>
      <vt:lpstr>Der Lebensraum bei uns</vt:lpstr>
      <vt:lpstr>Folie 7</vt:lpstr>
      <vt:lpstr>Folie 8</vt:lpstr>
      <vt:lpstr>Gefahren und  Hauptprädator des Uhu. </vt:lpstr>
      <vt:lpstr>Folie 10</vt:lpstr>
      <vt:lpstr>Urzustandsgesetz für Steinbruchbetreiber</vt:lpstr>
      <vt:lpstr>Folie 12</vt:lpstr>
      <vt:lpstr>Folie 13</vt:lpstr>
      <vt:lpstr>Folie 14</vt:lpstr>
      <vt:lpstr>Was kommt nach dem Verfüllen?</vt:lpstr>
      <vt:lpstr>Petition!</vt:lpstr>
      <vt:lpstr>Folie 17</vt:lpstr>
      <vt:lpstr>Folie 18</vt:lpstr>
      <vt:lpstr>Folie 19</vt:lpstr>
      <vt:lpstr>Folie 20</vt:lpstr>
      <vt:lpstr>Folie 21</vt:lpstr>
      <vt:lpstr>Folie 22</vt:lpstr>
      <vt:lpstr>Vielen Dank für die Aufmerksamkeit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Lebensraumwandel des UHU´s</dc:title>
  <cp:lastModifiedBy>Stoffels</cp:lastModifiedBy>
  <cp:revision>21</cp:revision>
  <dcterms:modified xsi:type="dcterms:W3CDTF">2010-11-25T08:52:27Z</dcterms:modified>
</cp:coreProperties>
</file>